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323" r:id="rId2"/>
    <p:sldId id="324" r:id="rId3"/>
    <p:sldId id="325" r:id="rId4"/>
    <p:sldId id="326" r:id="rId5"/>
  </p:sldIdLst>
  <p:sldSz cx="5765800" cy="3244850"/>
  <p:notesSz cx="9926638" cy="6797675"/>
  <p:defaultTextStyle>
    <a:defPPr>
      <a:defRPr lang="ru-RU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AE5C5FF-95E3-4945-A7B5-EEE92FBC16FD}">
          <p14:sldIdLst>
            <p14:sldId id="323"/>
            <p14:sldId id="324"/>
            <p14:sldId id="325"/>
            <p14:sldId id="3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9BCB"/>
    <a:srgbClr val="AEC5E0"/>
    <a:srgbClr val="C5D5E9"/>
    <a:srgbClr val="81A5D1"/>
    <a:srgbClr val="84A7D2"/>
    <a:srgbClr val="92B1D6"/>
    <a:srgbClr val="9AB7DA"/>
    <a:srgbClr val="86A8D2"/>
    <a:srgbClr val="99CCFF"/>
    <a:srgbClr val="4978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4" autoAdjust="0"/>
    <p:restoredTop sz="99657" autoAdjust="0"/>
  </p:normalViewPr>
  <p:slideViewPr>
    <p:cSldViewPr>
      <p:cViewPr varScale="1">
        <p:scale>
          <a:sx n="238" d="100"/>
          <a:sy n="238" d="100"/>
        </p:scale>
        <p:origin x="744" y="17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831D0-46EA-4AAA-9398-5F0D4447B479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AC8F9DFF-6960-41D3-897E-47C525FB1252}">
      <dgm:prSet phldrT="[Текст]" custT="1"/>
      <dgm:spPr>
        <a:solidFill>
          <a:srgbClr val="AEC5E0"/>
        </a:solidFill>
        <a:ln>
          <a:solidFill>
            <a:srgbClr val="739BCB"/>
          </a:solidFill>
        </a:ln>
      </dgm:spPr>
      <dgm:t>
        <a:bodyPr/>
        <a:lstStyle/>
        <a:p>
          <a:r>
            <a:rPr lang="ru-RU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списке операций СБП в ПУДС есть двойные суммы.</a:t>
          </a:r>
          <a:endParaRPr lang="ru-RU" sz="10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8DF868-9042-47E9-9AD7-1529CFAD6E1B}" type="parTrans" cxnId="{83F5ACE4-059E-42E1-9B08-3019DFDF5018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C9DC2FBF-F9DD-4DE0-9E86-3AED2C809A52}" type="sibTrans" cxnId="{83F5ACE4-059E-42E1-9B08-3019DFDF5018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D68E7797-BD34-4CF3-A5F0-1F006BCCB9BE}">
      <dgm:prSet phldrT="[Текст]" custT="1"/>
      <dgm:spPr>
        <a:solidFill>
          <a:srgbClr val="AEC5E0"/>
        </a:solidFill>
        <a:ln>
          <a:solidFill>
            <a:srgbClr val="739BCB"/>
          </a:solidFill>
        </a:ln>
      </dgm:spPr>
      <dgm:t>
        <a:bodyPr/>
        <a:lstStyle/>
        <a:p>
          <a:r>
            <a:rPr lang="ru-RU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Выписка по счету 40102 «Единый казначейский счет»</a:t>
          </a:r>
          <a:endParaRPr lang="ru-RU" sz="10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AF7BE4-9FA7-49C5-8705-CEF6F5DA3BFF}" type="parTrans" cxnId="{CDFAEB4E-1514-4E0B-BEEA-9F5B95526243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9138E984-5C85-4D46-9792-FB85E8EF1096}" type="sibTrans" cxnId="{CDFAEB4E-1514-4E0B-BEEA-9F5B95526243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39402679-27BF-4C41-AD3D-6DF97598A910}">
      <dgm:prSet phldrT="[Текст]" custT="1"/>
      <dgm:spPr>
        <a:solidFill>
          <a:srgbClr val="AEC5E0"/>
        </a:solidFill>
        <a:ln>
          <a:solidFill>
            <a:srgbClr val="739BCB"/>
          </a:solidFill>
        </a:ln>
      </dgm:spPr>
      <dgm:t>
        <a:bodyPr/>
        <a:lstStyle/>
        <a:p>
          <a:r>
            <a:rPr lang="ru-RU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Операции по СБП не в полном объёме отражаются в АСФК и в ПУД на казначейских счетах.</a:t>
          </a:r>
          <a:endParaRPr lang="ru-RU" sz="105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9DAB75-C598-4001-8ED2-525794986453}" type="parTrans" cxnId="{BECAAA44-2FA1-4BA0-BB8A-E326DD89836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B3C85643-9E23-45EE-98DF-9E4FEBD0D0AD}" type="sibTrans" cxnId="{BECAAA44-2FA1-4BA0-BB8A-E326DD89836D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6D954371-F647-46DD-8C52-FCC87028592A}">
      <dgm:prSet custT="1"/>
      <dgm:spPr>
        <a:solidFill>
          <a:srgbClr val="AEC5E0"/>
        </a:solidFill>
        <a:ln>
          <a:solidFill>
            <a:srgbClr val="739BCB"/>
          </a:solidFill>
        </a:ln>
      </dgm:spPr>
      <dgm:t>
        <a:bodyPr/>
        <a:lstStyle/>
        <a:p>
          <a:r>
            <a:rPr lang="ru-RU" sz="105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Операции по СБП не загрузились в ПУДС.</a:t>
          </a:r>
          <a:endParaRPr lang="ru-RU" sz="105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2A8A73-834E-4F85-8ED2-74EE5184706F}" type="parTrans" cxnId="{96F7FE7D-4D7A-487A-AAF4-52D51C9E8C32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C1669EBD-CF62-4BE8-B7A8-EEBA7284DF0D}" type="sibTrans" cxnId="{96F7FE7D-4D7A-487A-AAF4-52D51C9E8C32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A3193AA2-150F-4CBA-BEA1-F59DF3C9F092}" type="pres">
      <dgm:prSet presAssocID="{950831D0-46EA-4AAA-9398-5F0D4447B479}" presName="linearFlow" presStyleCnt="0">
        <dgm:presLayoutVars>
          <dgm:dir/>
          <dgm:resizeHandles val="exact"/>
        </dgm:presLayoutVars>
      </dgm:prSet>
      <dgm:spPr/>
    </dgm:pt>
    <dgm:pt modelId="{E798A319-34DC-49BA-A153-D8B629F08D8E}" type="pres">
      <dgm:prSet presAssocID="{D68E7797-BD34-4CF3-A5F0-1F006BCCB9BE}" presName="composite" presStyleCnt="0"/>
      <dgm:spPr/>
    </dgm:pt>
    <dgm:pt modelId="{0B1DE374-B3CC-4B11-8ED0-470F5326B977}" type="pres">
      <dgm:prSet presAssocID="{D68E7797-BD34-4CF3-A5F0-1F006BCCB9BE}" presName="imgShp" presStyleLbl="fgImgPlace1" presStyleIdx="0" presStyleCnt="4" custLinFactX="-23125" custLinFactNeighborX="-100000" custLinFactNeighborY="-286"/>
      <dgm:spPr/>
      <dgm:extLst>
        <a:ext uri="{E40237B7-FDA0-4F09-8148-C483321AD2D9}">
          <dgm14:cNvPr xmlns:dgm14="http://schemas.microsoft.com/office/drawing/2010/diagram" id="0" name="" title="1"/>
        </a:ext>
      </dgm:extLst>
    </dgm:pt>
    <dgm:pt modelId="{FB93B4B8-F6B8-4C10-A7B4-AD2EBEC4EC84}" type="pres">
      <dgm:prSet presAssocID="{D68E7797-BD34-4CF3-A5F0-1F006BCCB9BE}" presName="txShp" presStyleLbl="node1" presStyleIdx="0" presStyleCnt="4" custScaleX="68874" custLinFactNeighborX="-35747" custLinFactNeighborY="-2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1723A-0329-4AE0-A2F7-0A68957C43BB}" type="pres">
      <dgm:prSet presAssocID="{9138E984-5C85-4D46-9792-FB85E8EF1096}" presName="spacing" presStyleCnt="0"/>
      <dgm:spPr/>
    </dgm:pt>
    <dgm:pt modelId="{D2495117-30D8-485F-A10C-DC2B0BE131EC}" type="pres">
      <dgm:prSet presAssocID="{AC8F9DFF-6960-41D3-897E-47C525FB1252}" presName="composite" presStyleCnt="0"/>
      <dgm:spPr/>
    </dgm:pt>
    <dgm:pt modelId="{E983C456-A3A1-4FF0-A442-B22FECB4143E}" type="pres">
      <dgm:prSet presAssocID="{AC8F9DFF-6960-41D3-897E-47C525FB1252}" presName="imgShp" presStyleLbl="fgImgPlace1" presStyleIdx="1" presStyleCnt="4" custLinFactNeighborX="-44843" custLinFactNeighborY="5070"/>
      <dgm:spPr/>
    </dgm:pt>
    <dgm:pt modelId="{F50A0919-17AF-41BC-A182-C667EC6E47A5}" type="pres">
      <dgm:prSet presAssocID="{AC8F9DFF-6960-41D3-897E-47C525FB1252}" presName="txShp" presStyleLbl="node1" presStyleIdx="1" presStyleCnt="4" custScaleX="1162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D6E052-3FD1-48A3-AF31-C5F7218022AB}" type="pres">
      <dgm:prSet presAssocID="{C9DC2FBF-F9DD-4DE0-9E86-3AED2C809A52}" presName="spacing" presStyleCnt="0"/>
      <dgm:spPr/>
    </dgm:pt>
    <dgm:pt modelId="{BDD0F96A-B22E-4853-9AAB-A11B9120DF05}" type="pres">
      <dgm:prSet presAssocID="{6D954371-F647-46DD-8C52-FCC87028592A}" presName="composite" presStyleCnt="0"/>
      <dgm:spPr/>
    </dgm:pt>
    <dgm:pt modelId="{DC1557A5-ADDE-4B55-92A8-050EEDA9407B}" type="pres">
      <dgm:prSet presAssocID="{6D954371-F647-46DD-8C52-FCC87028592A}" presName="imgShp" presStyleLbl="fgImgPlace1" presStyleIdx="2" presStyleCnt="4" custLinFactNeighborX="-44843" custLinFactNeighborY="3060"/>
      <dgm:spPr/>
    </dgm:pt>
    <dgm:pt modelId="{596A9C1A-2C88-4478-BF3D-91A4D5A902D8}" type="pres">
      <dgm:prSet presAssocID="{6D954371-F647-46DD-8C52-FCC87028592A}" presName="txShp" presStyleLbl="node1" presStyleIdx="2" presStyleCnt="4" custScaleX="1158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26D190-C6D9-4ED0-9582-3A01847FFAA8}" type="pres">
      <dgm:prSet presAssocID="{C1669EBD-CF62-4BE8-B7A8-EEBA7284DF0D}" presName="spacing" presStyleCnt="0"/>
      <dgm:spPr/>
    </dgm:pt>
    <dgm:pt modelId="{2B0E1448-BBF7-411D-A302-2752C23DB687}" type="pres">
      <dgm:prSet presAssocID="{39402679-27BF-4C41-AD3D-6DF97598A910}" presName="composite" presStyleCnt="0"/>
      <dgm:spPr/>
    </dgm:pt>
    <dgm:pt modelId="{B223448A-4BA9-4AE1-83B0-E5D1D5FECBBE}" type="pres">
      <dgm:prSet presAssocID="{39402679-27BF-4C41-AD3D-6DF97598A910}" presName="imgShp" presStyleLbl="fgImgPlace1" presStyleIdx="3" presStyleCnt="4" custLinFactNeighborX="-44843" custLinFactNeighborY="-1119"/>
      <dgm:spPr/>
    </dgm:pt>
    <dgm:pt modelId="{2C4237FB-F543-4D86-A83D-7EC1C5AF4AE9}" type="pres">
      <dgm:prSet presAssocID="{39402679-27BF-4C41-AD3D-6DF97598A910}" presName="txShp" presStyleLbl="node1" presStyleIdx="3" presStyleCnt="4" custScaleX="1162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FAEB4E-1514-4E0B-BEEA-9F5B95526243}" srcId="{950831D0-46EA-4AAA-9398-5F0D4447B479}" destId="{D68E7797-BD34-4CF3-A5F0-1F006BCCB9BE}" srcOrd="0" destOrd="0" parTransId="{07AF7BE4-9FA7-49C5-8705-CEF6F5DA3BFF}" sibTransId="{9138E984-5C85-4D46-9792-FB85E8EF1096}"/>
    <dgm:cxn modelId="{BECAAA44-2FA1-4BA0-BB8A-E326DD89836D}" srcId="{950831D0-46EA-4AAA-9398-5F0D4447B479}" destId="{39402679-27BF-4C41-AD3D-6DF97598A910}" srcOrd="3" destOrd="0" parTransId="{469DAB75-C598-4001-8ED2-525794986453}" sibTransId="{B3C85643-9E23-45EE-98DF-9E4FEBD0D0AD}"/>
    <dgm:cxn modelId="{96F7FE7D-4D7A-487A-AAF4-52D51C9E8C32}" srcId="{950831D0-46EA-4AAA-9398-5F0D4447B479}" destId="{6D954371-F647-46DD-8C52-FCC87028592A}" srcOrd="2" destOrd="0" parTransId="{FA2A8A73-834E-4F85-8ED2-74EE5184706F}" sibTransId="{C1669EBD-CF62-4BE8-B7A8-EEBA7284DF0D}"/>
    <dgm:cxn modelId="{2A6C626E-F430-4EBA-BC98-69977BAD6714}" type="presOf" srcId="{6D954371-F647-46DD-8C52-FCC87028592A}" destId="{596A9C1A-2C88-4478-BF3D-91A4D5A902D8}" srcOrd="0" destOrd="0" presId="urn:microsoft.com/office/officeart/2005/8/layout/vList3"/>
    <dgm:cxn modelId="{019921D3-4B70-4227-AF57-2A5CB467BA8B}" type="presOf" srcId="{D68E7797-BD34-4CF3-A5F0-1F006BCCB9BE}" destId="{FB93B4B8-F6B8-4C10-A7B4-AD2EBEC4EC84}" srcOrd="0" destOrd="0" presId="urn:microsoft.com/office/officeart/2005/8/layout/vList3"/>
    <dgm:cxn modelId="{38561AB9-BCE3-4920-8982-9044D61A54C7}" type="presOf" srcId="{39402679-27BF-4C41-AD3D-6DF97598A910}" destId="{2C4237FB-F543-4D86-A83D-7EC1C5AF4AE9}" srcOrd="0" destOrd="0" presId="urn:microsoft.com/office/officeart/2005/8/layout/vList3"/>
    <dgm:cxn modelId="{83F5ACE4-059E-42E1-9B08-3019DFDF5018}" srcId="{950831D0-46EA-4AAA-9398-5F0D4447B479}" destId="{AC8F9DFF-6960-41D3-897E-47C525FB1252}" srcOrd="1" destOrd="0" parTransId="{A28DF868-9042-47E9-9AD7-1529CFAD6E1B}" sibTransId="{C9DC2FBF-F9DD-4DE0-9E86-3AED2C809A52}"/>
    <dgm:cxn modelId="{0B41DF61-743C-4986-835F-1DDE7BC18902}" type="presOf" srcId="{950831D0-46EA-4AAA-9398-5F0D4447B479}" destId="{A3193AA2-150F-4CBA-BEA1-F59DF3C9F092}" srcOrd="0" destOrd="0" presId="urn:microsoft.com/office/officeart/2005/8/layout/vList3"/>
    <dgm:cxn modelId="{2C95570E-0E9A-4414-A00A-999D6DF1AD45}" type="presOf" srcId="{AC8F9DFF-6960-41D3-897E-47C525FB1252}" destId="{F50A0919-17AF-41BC-A182-C667EC6E47A5}" srcOrd="0" destOrd="0" presId="urn:microsoft.com/office/officeart/2005/8/layout/vList3"/>
    <dgm:cxn modelId="{F50C2CED-FD38-4032-A83D-38F412190D1E}" type="presParOf" srcId="{A3193AA2-150F-4CBA-BEA1-F59DF3C9F092}" destId="{E798A319-34DC-49BA-A153-D8B629F08D8E}" srcOrd="0" destOrd="0" presId="urn:microsoft.com/office/officeart/2005/8/layout/vList3"/>
    <dgm:cxn modelId="{911AEC9E-DA77-450E-BA21-4D693E845F80}" type="presParOf" srcId="{E798A319-34DC-49BA-A153-D8B629F08D8E}" destId="{0B1DE374-B3CC-4B11-8ED0-470F5326B977}" srcOrd="0" destOrd="0" presId="urn:microsoft.com/office/officeart/2005/8/layout/vList3"/>
    <dgm:cxn modelId="{94CAECD1-C9DF-4FD0-A711-F260B30FC739}" type="presParOf" srcId="{E798A319-34DC-49BA-A153-D8B629F08D8E}" destId="{FB93B4B8-F6B8-4C10-A7B4-AD2EBEC4EC84}" srcOrd="1" destOrd="0" presId="urn:microsoft.com/office/officeart/2005/8/layout/vList3"/>
    <dgm:cxn modelId="{2CDE16A2-2838-4287-80FF-429EDD4716DE}" type="presParOf" srcId="{A3193AA2-150F-4CBA-BEA1-F59DF3C9F092}" destId="{E681723A-0329-4AE0-A2F7-0A68957C43BB}" srcOrd="1" destOrd="0" presId="urn:microsoft.com/office/officeart/2005/8/layout/vList3"/>
    <dgm:cxn modelId="{5A7A93C5-0660-4FF2-84F0-3132FC197382}" type="presParOf" srcId="{A3193AA2-150F-4CBA-BEA1-F59DF3C9F092}" destId="{D2495117-30D8-485F-A10C-DC2B0BE131EC}" srcOrd="2" destOrd="0" presId="urn:microsoft.com/office/officeart/2005/8/layout/vList3"/>
    <dgm:cxn modelId="{C85D9801-FFB9-4B3C-999C-91AD1293FCC6}" type="presParOf" srcId="{D2495117-30D8-485F-A10C-DC2B0BE131EC}" destId="{E983C456-A3A1-4FF0-A442-B22FECB4143E}" srcOrd="0" destOrd="0" presId="urn:microsoft.com/office/officeart/2005/8/layout/vList3"/>
    <dgm:cxn modelId="{F9980CEB-F4F9-4DBB-AF46-5E0108A419C6}" type="presParOf" srcId="{D2495117-30D8-485F-A10C-DC2B0BE131EC}" destId="{F50A0919-17AF-41BC-A182-C667EC6E47A5}" srcOrd="1" destOrd="0" presId="urn:microsoft.com/office/officeart/2005/8/layout/vList3"/>
    <dgm:cxn modelId="{7BE59845-800D-4E08-8DED-0EAA3EA5A7B3}" type="presParOf" srcId="{A3193AA2-150F-4CBA-BEA1-F59DF3C9F092}" destId="{53D6E052-3FD1-48A3-AF31-C5F7218022AB}" srcOrd="3" destOrd="0" presId="urn:microsoft.com/office/officeart/2005/8/layout/vList3"/>
    <dgm:cxn modelId="{C15897F1-078E-472E-ABC1-73418840A575}" type="presParOf" srcId="{A3193AA2-150F-4CBA-BEA1-F59DF3C9F092}" destId="{BDD0F96A-B22E-4853-9AAB-A11B9120DF05}" srcOrd="4" destOrd="0" presId="urn:microsoft.com/office/officeart/2005/8/layout/vList3"/>
    <dgm:cxn modelId="{BC05FD8A-E226-4BC2-A4DC-3D4A8E29391E}" type="presParOf" srcId="{BDD0F96A-B22E-4853-9AAB-A11B9120DF05}" destId="{DC1557A5-ADDE-4B55-92A8-050EEDA9407B}" srcOrd="0" destOrd="0" presId="urn:microsoft.com/office/officeart/2005/8/layout/vList3"/>
    <dgm:cxn modelId="{79EFDC54-A1C5-4FDC-AB83-A1BBD7EE0B63}" type="presParOf" srcId="{BDD0F96A-B22E-4853-9AAB-A11B9120DF05}" destId="{596A9C1A-2C88-4478-BF3D-91A4D5A902D8}" srcOrd="1" destOrd="0" presId="urn:microsoft.com/office/officeart/2005/8/layout/vList3"/>
    <dgm:cxn modelId="{3C265F70-C79C-4784-8BB4-10B5CBC34E82}" type="presParOf" srcId="{A3193AA2-150F-4CBA-BEA1-F59DF3C9F092}" destId="{4826D190-C6D9-4ED0-9582-3A01847FFAA8}" srcOrd="5" destOrd="0" presId="urn:microsoft.com/office/officeart/2005/8/layout/vList3"/>
    <dgm:cxn modelId="{4CD9B8A0-7D7D-4827-BF28-DC9271D44A1A}" type="presParOf" srcId="{A3193AA2-150F-4CBA-BEA1-F59DF3C9F092}" destId="{2B0E1448-BBF7-411D-A302-2752C23DB687}" srcOrd="6" destOrd="0" presId="urn:microsoft.com/office/officeart/2005/8/layout/vList3"/>
    <dgm:cxn modelId="{1E2E6D5D-9030-446A-A49D-DE9AEAC010C6}" type="presParOf" srcId="{2B0E1448-BBF7-411D-A302-2752C23DB687}" destId="{B223448A-4BA9-4AE1-83B0-E5D1D5FECBBE}" srcOrd="0" destOrd="0" presId="urn:microsoft.com/office/officeart/2005/8/layout/vList3"/>
    <dgm:cxn modelId="{4B1E24C8-DE1C-41B5-B8F6-F11378465AA3}" type="presParOf" srcId="{2B0E1448-BBF7-411D-A302-2752C23DB687}" destId="{2C4237FB-F543-4D86-A83D-7EC1C5AF4AE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F5132-C05B-4E66-BE46-EDE5C193066B}" type="datetime1">
              <a:rPr lang="en-US" smtClean="0"/>
              <a:t>7/10/2026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3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44F12-877E-4953-A1A4-7CECFC7BF95B}" type="datetime1">
              <a:rPr lang="en-US" smtClean="0"/>
              <a:t>7/10/2026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2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1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B3111-367D-4D43-825C-5B5B724899F3}" type="datetime1">
              <a:rPr lang="en-US" smtClean="0"/>
              <a:t>7/10/2026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BE267-3CDD-4044-A9DF-77C3ED8E06EB}" type="datetime1">
              <a:rPr lang="en-US" smtClean="0"/>
              <a:t>7/10/2026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673F6-E40F-4E7B-9C13-A393DE8C52A3}" type="datetime1">
              <a:rPr lang="en-US" smtClean="0"/>
              <a:t>7/10/2026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6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5FB7E-0853-47FC-AC44-16EB6B9B1F44}" type="datetime1">
              <a:rPr lang="en-US" smtClean="0"/>
              <a:t>7/10/2026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45">
        <a:defRPr>
          <a:latin typeface="+mn-lt"/>
          <a:ea typeface="+mn-ea"/>
          <a:cs typeface="+mn-cs"/>
        </a:defRPr>
      </a:lvl2pPr>
      <a:lvl3pPr marL="914290">
        <a:defRPr>
          <a:latin typeface="+mn-lt"/>
          <a:ea typeface="+mn-ea"/>
          <a:cs typeface="+mn-cs"/>
        </a:defRPr>
      </a:lvl3pPr>
      <a:lvl4pPr marL="1371435">
        <a:defRPr>
          <a:latin typeface="+mn-lt"/>
          <a:ea typeface="+mn-ea"/>
          <a:cs typeface="+mn-cs"/>
        </a:defRPr>
      </a:lvl4pPr>
      <a:lvl5pPr marL="1828579">
        <a:defRPr>
          <a:latin typeface="+mn-lt"/>
          <a:ea typeface="+mn-ea"/>
          <a:cs typeface="+mn-cs"/>
        </a:defRPr>
      </a:lvl5pPr>
      <a:lvl6pPr marL="2285724">
        <a:defRPr>
          <a:latin typeface="+mn-lt"/>
          <a:ea typeface="+mn-ea"/>
          <a:cs typeface="+mn-cs"/>
        </a:defRPr>
      </a:lvl6pPr>
      <a:lvl7pPr marL="2742869">
        <a:defRPr>
          <a:latin typeface="+mn-lt"/>
          <a:ea typeface="+mn-ea"/>
          <a:cs typeface="+mn-cs"/>
        </a:defRPr>
      </a:lvl7pPr>
      <a:lvl8pPr marL="3200014">
        <a:defRPr>
          <a:latin typeface="+mn-lt"/>
          <a:ea typeface="+mn-ea"/>
          <a:cs typeface="+mn-cs"/>
        </a:defRPr>
      </a:lvl8pPr>
      <a:lvl9pPr marL="365715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45">
        <a:defRPr>
          <a:latin typeface="+mn-lt"/>
          <a:ea typeface="+mn-ea"/>
          <a:cs typeface="+mn-cs"/>
        </a:defRPr>
      </a:lvl2pPr>
      <a:lvl3pPr marL="914290">
        <a:defRPr>
          <a:latin typeface="+mn-lt"/>
          <a:ea typeface="+mn-ea"/>
          <a:cs typeface="+mn-cs"/>
        </a:defRPr>
      </a:lvl3pPr>
      <a:lvl4pPr marL="1371435">
        <a:defRPr>
          <a:latin typeface="+mn-lt"/>
          <a:ea typeface="+mn-ea"/>
          <a:cs typeface="+mn-cs"/>
        </a:defRPr>
      </a:lvl4pPr>
      <a:lvl5pPr marL="1828579">
        <a:defRPr>
          <a:latin typeface="+mn-lt"/>
          <a:ea typeface="+mn-ea"/>
          <a:cs typeface="+mn-cs"/>
        </a:defRPr>
      </a:lvl5pPr>
      <a:lvl6pPr marL="2285724">
        <a:defRPr>
          <a:latin typeface="+mn-lt"/>
          <a:ea typeface="+mn-ea"/>
          <a:cs typeface="+mn-cs"/>
        </a:defRPr>
      </a:lvl6pPr>
      <a:lvl7pPr marL="2742869">
        <a:defRPr>
          <a:latin typeface="+mn-lt"/>
          <a:ea typeface="+mn-ea"/>
          <a:cs typeface="+mn-cs"/>
        </a:defRPr>
      </a:lvl7pPr>
      <a:lvl8pPr marL="3200014">
        <a:defRPr>
          <a:latin typeface="+mn-lt"/>
          <a:ea typeface="+mn-ea"/>
          <a:cs typeface="+mn-cs"/>
        </a:defRPr>
      </a:lvl8pPr>
      <a:lvl9pPr marL="365715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2"/>
          <p:cNvSpPr/>
          <p:nvPr/>
        </p:nvSpPr>
        <p:spPr>
          <a:xfrm flipV="1">
            <a:off x="0" y="368681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2759"/>
            <a:endParaRPr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" y="39166"/>
            <a:ext cx="1704167" cy="366228"/>
          </a:xfrm>
          <a:prstGeom prst="rect">
            <a:avLst/>
          </a:prstGeom>
        </p:spPr>
      </p:pic>
      <p:sp>
        <p:nvSpPr>
          <p:cNvPr id="6" name="object 9"/>
          <p:cNvSpPr/>
          <p:nvPr/>
        </p:nvSpPr>
        <p:spPr>
          <a:xfrm>
            <a:off x="4648947" y="555625"/>
            <a:ext cx="1117600" cy="2524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Группа 7"/>
          <p:cNvGrpSpPr/>
          <p:nvPr/>
        </p:nvGrpSpPr>
        <p:grpSpPr>
          <a:xfrm>
            <a:off x="0" y="3029406"/>
            <a:ext cx="5778500" cy="215444"/>
            <a:chOff x="0" y="3029406"/>
            <a:chExt cx="5778500" cy="215444"/>
          </a:xfrm>
        </p:grpSpPr>
        <p:sp>
          <p:nvSpPr>
            <p:cNvPr id="10" name="TextBox 9"/>
            <p:cNvSpPr txBox="1"/>
            <p:nvPr/>
          </p:nvSpPr>
          <p:spPr>
            <a:xfrm>
              <a:off x="0" y="3029406"/>
              <a:ext cx="2294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www.roskazna.ru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/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tula.roskazna.gov.ru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bject 8"/>
            <p:cNvSpPr/>
            <p:nvPr/>
          </p:nvSpPr>
          <p:spPr>
            <a:xfrm>
              <a:off x="8055" y="3045301"/>
              <a:ext cx="5752465" cy="0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rgbClr val="003B5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92500" y="3029406"/>
              <a:ext cx="2286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г. </a:t>
              </a:r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Тула, 2026 год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2227" y="784224"/>
            <a:ext cx="4423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при завершении операционного дня, приводящие к расхождениям в оперативной отчетности по операциям системы казначейских платежей. </a:t>
            </a:r>
          </a:p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Причины. Способы решений.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315449" y="2536825"/>
            <a:ext cx="40386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Шмакова Евгения Николаевна, </a:t>
            </a:r>
          </a:p>
          <a:p>
            <a:r>
              <a:rPr lang="ru-RU" sz="11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УФК по Тульской области</a:t>
            </a:r>
            <a:endParaRPr lang="ru-RU" sz="11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2"/>
          <p:cNvSpPr/>
          <p:nvPr/>
        </p:nvSpPr>
        <p:spPr>
          <a:xfrm flipV="1">
            <a:off x="0" y="368681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2759"/>
            <a:endParaRPr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" y="39166"/>
            <a:ext cx="1704167" cy="366228"/>
          </a:xfrm>
          <a:prstGeom prst="rect">
            <a:avLst/>
          </a:prstGeom>
        </p:spPr>
      </p:pic>
      <p:sp>
        <p:nvSpPr>
          <p:cNvPr id="6" name="object 9"/>
          <p:cNvSpPr/>
          <p:nvPr/>
        </p:nvSpPr>
        <p:spPr>
          <a:xfrm>
            <a:off x="4648947" y="555625"/>
            <a:ext cx="1117600" cy="2524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Группа 7"/>
          <p:cNvGrpSpPr/>
          <p:nvPr/>
        </p:nvGrpSpPr>
        <p:grpSpPr>
          <a:xfrm>
            <a:off x="0" y="3029406"/>
            <a:ext cx="5778500" cy="215444"/>
            <a:chOff x="0" y="3029406"/>
            <a:chExt cx="5778500" cy="215444"/>
          </a:xfrm>
        </p:grpSpPr>
        <p:sp>
          <p:nvSpPr>
            <p:cNvPr id="10" name="TextBox 9"/>
            <p:cNvSpPr txBox="1"/>
            <p:nvPr/>
          </p:nvSpPr>
          <p:spPr>
            <a:xfrm>
              <a:off x="0" y="3029406"/>
              <a:ext cx="2294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www.roskazna.ru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/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tula.roskazna.gov.ru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bject 8"/>
            <p:cNvSpPr/>
            <p:nvPr/>
          </p:nvSpPr>
          <p:spPr>
            <a:xfrm>
              <a:off x="8055" y="3045301"/>
              <a:ext cx="5752465" cy="0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rgbClr val="003B5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92500" y="3029406"/>
              <a:ext cx="2286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г. </a:t>
              </a:r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Тула, 2026 год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020049" y="1405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Расхождения, выявленные при проверке операций СБП</a:t>
            </a:r>
            <a:endParaRPr lang="ru-RU" sz="12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756047449"/>
              </p:ext>
            </p:extLst>
          </p:nvPr>
        </p:nvGraphicFramePr>
        <p:xfrm>
          <a:off x="8054" y="631825"/>
          <a:ext cx="4703645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4500" y="63182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4500" y="124142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4500" y="181781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4500" y="238442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е равно 1"/>
          <p:cNvSpPr/>
          <p:nvPr/>
        </p:nvSpPr>
        <p:spPr>
          <a:xfrm>
            <a:off x="2693787" y="708025"/>
            <a:ext cx="381000" cy="216932"/>
          </a:xfrm>
          <a:prstGeom prst="mathNotEqual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126959" y="631825"/>
            <a:ext cx="1782970" cy="457944"/>
            <a:chOff x="437972" y="0"/>
            <a:chExt cx="2191657" cy="457944"/>
          </a:xfrm>
        </p:grpSpPr>
        <p:sp>
          <p:nvSpPr>
            <p:cNvPr id="18" name="Прямоугольник 17"/>
            <p:cNvSpPr/>
            <p:nvPr/>
          </p:nvSpPr>
          <p:spPr>
            <a:xfrm rot="10800000">
              <a:off x="475303" y="7079"/>
              <a:ext cx="2154326" cy="450865"/>
            </a:xfrm>
            <a:prstGeom prst="rect">
              <a:avLst/>
            </a:prstGeom>
            <a:solidFill>
              <a:srgbClr val="AEC5E0"/>
            </a:solidFill>
            <a:ln>
              <a:solidFill>
                <a:srgbClr val="739BCB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ятиугольник 4"/>
            <p:cNvSpPr/>
            <p:nvPr/>
          </p:nvSpPr>
          <p:spPr>
            <a:xfrm>
              <a:off x="437972" y="0"/>
              <a:ext cx="2041610" cy="4508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8819" tIns="41910" rIns="78232" bIns="4191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5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Реестр операций в СБП</a:t>
              </a:r>
              <a:endParaRPr lang="ru-RU" sz="105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ая выноска 2"/>
          <p:cNvSpPr/>
          <p:nvPr/>
        </p:nvSpPr>
        <p:spPr>
          <a:xfrm>
            <a:off x="4460303" y="2324943"/>
            <a:ext cx="1143000" cy="597932"/>
          </a:xfrm>
          <a:prstGeom prst="wedgeRectCallout">
            <a:avLst>
              <a:gd name="adj1" fmla="val -29803"/>
              <a:gd name="adj2" fmla="val -7292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ятиугольник 4"/>
          <p:cNvSpPr/>
          <p:nvPr/>
        </p:nvSpPr>
        <p:spPr>
          <a:xfrm>
            <a:off x="4290983" y="2384425"/>
            <a:ext cx="1386666" cy="45086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8819" tIns="41910" rIns="78232" bIns="41910" numCol="1" spcCol="1270" anchor="ctr" anchorCtr="0">
            <a:noAutofit/>
          </a:bodyPr>
          <a:lstStyle/>
          <a:p>
            <a:pPr lvl="0" algn="ctr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Заведено 38 обращений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62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2"/>
          <p:cNvSpPr/>
          <p:nvPr/>
        </p:nvSpPr>
        <p:spPr>
          <a:xfrm flipV="1">
            <a:off x="0" y="368681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2759"/>
            <a:endParaRPr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" y="39166"/>
            <a:ext cx="1704167" cy="366228"/>
          </a:xfrm>
          <a:prstGeom prst="rect">
            <a:avLst/>
          </a:prstGeom>
        </p:spPr>
      </p:pic>
      <p:sp>
        <p:nvSpPr>
          <p:cNvPr id="6" name="object 9"/>
          <p:cNvSpPr/>
          <p:nvPr/>
        </p:nvSpPr>
        <p:spPr>
          <a:xfrm>
            <a:off x="4635500" y="555625"/>
            <a:ext cx="1117600" cy="2524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Группа 7"/>
          <p:cNvGrpSpPr/>
          <p:nvPr/>
        </p:nvGrpSpPr>
        <p:grpSpPr>
          <a:xfrm>
            <a:off x="0" y="3029406"/>
            <a:ext cx="5778500" cy="215444"/>
            <a:chOff x="0" y="3029406"/>
            <a:chExt cx="5778500" cy="215444"/>
          </a:xfrm>
        </p:grpSpPr>
        <p:sp>
          <p:nvSpPr>
            <p:cNvPr id="10" name="TextBox 9"/>
            <p:cNvSpPr txBox="1"/>
            <p:nvPr/>
          </p:nvSpPr>
          <p:spPr>
            <a:xfrm>
              <a:off x="0" y="3029406"/>
              <a:ext cx="2294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www.roskazna.ru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/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tula.roskazna.gov.ru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bject 8"/>
            <p:cNvSpPr/>
            <p:nvPr/>
          </p:nvSpPr>
          <p:spPr>
            <a:xfrm>
              <a:off x="8055" y="3045301"/>
              <a:ext cx="5752465" cy="0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rgbClr val="003B5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92500" y="3029406"/>
              <a:ext cx="2286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г. </a:t>
              </a:r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Тула, 2026 год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82700" y="83780"/>
            <a:ext cx="4477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Выверка операций СБП с регистрами казначейского учета</a:t>
            </a:r>
            <a:endParaRPr lang="ru-RU" sz="12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981877" y="520582"/>
            <a:ext cx="1930400" cy="533400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Регистры казначейского учета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4290" y="1130123"/>
            <a:ext cx="1447800" cy="533400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40102% </a:t>
            </a:r>
          </a:p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статусе «999» (ПУДС)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57149" y="1130123"/>
            <a:ext cx="1435058" cy="533400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Казначейские счета </a:t>
            </a:r>
          </a:p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статусе «999»</a:t>
            </a:r>
          </a:p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(ПУД, АСФК)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>
            <a:stCxn id="2" idx="2"/>
            <a:endCxn id="14" idx="3"/>
          </p:cNvCxnSpPr>
          <p:nvPr/>
        </p:nvCxnSpPr>
        <p:spPr>
          <a:xfrm flipH="1">
            <a:off x="2082090" y="1053982"/>
            <a:ext cx="864987" cy="3428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2" idx="2"/>
            <a:endCxn id="15" idx="1"/>
          </p:cNvCxnSpPr>
          <p:nvPr/>
        </p:nvCxnSpPr>
        <p:spPr>
          <a:xfrm>
            <a:off x="2947077" y="1053982"/>
            <a:ext cx="810072" cy="3428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1988109" y="1782770"/>
            <a:ext cx="1930400" cy="719012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баланс операций в системе казначейских платежей» ф.0531377</a:t>
            </a:r>
          </a:p>
        </p:txBody>
      </p:sp>
      <p:cxnSp>
        <p:nvCxnSpPr>
          <p:cNvPr id="26" name="Прямая со стрелкой 25"/>
          <p:cNvCxnSpPr>
            <a:stCxn id="14" idx="3"/>
            <a:endCxn id="25" idx="0"/>
          </p:cNvCxnSpPr>
          <p:nvPr/>
        </p:nvCxnSpPr>
        <p:spPr>
          <a:xfrm>
            <a:off x="2082090" y="1396823"/>
            <a:ext cx="871219" cy="385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5" idx="1"/>
            <a:endCxn id="25" idx="0"/>
          </p:cNvCxnSpPr>
          <p:nvPr/>
        </p:nvCxnSpPr>
        <p:spPr>
          <a:xfrm flipH="1">
            <a:off x="2953309" y="1396823"/>
            <a:ext cx="803840" cy="385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622734" y="2718433"/>
            <a:ext cx="4520332" cy="304800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движении средств в условиях системы казначейских платежей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Равно 36"/>
          <p:cNvSpPr/>
          <p:nvPr/>
        </p:nvSpPr>
        <p:spPr>
          <a:xfrm>
            <a:off x="2727385" y="2501782"/>
            <a:ext cx="536516" cy="230830"/>
          </a:xfrm>
          <a:prstGeom prst="mathEqual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00" y="243717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5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трелка вниз 54"/>
          <p:cNvSpPr/>
          <p:nvPr/>
        </p:nvSpPr>
        <p:spPr>
          <a:xfrm>
            <a:off x="3592646" y="1799197"/>
            <a:ext cx="209000" cy="148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28" name="Стрелка вниз 27"/>
          <p:cNvSpPr/>
          <p:nvPr/>
        </p:nvSpPr>
        <p:spPr>
          <a:xfrm>
            <a:off x="1949937" y="1799197"/>
            <a:ext cx="209000" cy="148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1" name="object 2"/>
          <p:cNvSpPr/>
          <p:nvPr/>
        </p:nvSpPr>
        <p:spPr>
          <a:xfrm flipV="1">
            <a:off x="0" y="368681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2759"/>
            <a:endParaRPr dirty="0">
              <a:solidFill>
                <a:prstClr val="black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2" y="39166"/>
            <a:ext cx="1704167" cy="366228"/>
          </a:xfrm>
          <a:prstGeom prst="rect">
            <a:avLst/>
          </a:prstGeom>
        </p:spPr>
      </p:pic>
      <p:sp>
        <p:nvSpPr>
          <p:cNvPr id="6" name="object 9"/>
          <p:cNvSpPr/>
          <p:nvPr/>
        </p:nvSpPr>
        <p:spPr>
          <a:xfrm>
            <a:off x="4648947" y="555625"/>
            <a:ext cx="1117600" cy="2524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Группа 7"/>
          <p:cNvGrpSpPr/>
          <p:nvPr/>
        </p:nvGrpSpPr>
        <p:grpSpPr>
          <a:xfrm>
            <a:off x="0" y="3029406"/>
            <a:ext cx="5778500" cy="215444"/>
            <a:chOff x="0" y="3029406"/>
            <a:chExt cx="5778500" cy="215444"/>
          </a:xfrm>
        </p:grpSpPr>
        <p:sp>
          <p:nvSpPr>
            <p:cNvPr id="10" name="TextBox 9"/>
            <p:cNvSpPr txBox="1"/>
            <p:nvPr/>
          </p:nvSpPr>
          <p:spPr>
            <a:xfrm>
              <a:off x="0" y="3029406"/>
              <a:ext cx="22940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www.roskazna.ru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/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</a:rPr>
                <a:t>tula.roskazna.gov.ru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object 8"/>
            <p:cNvSpPr/>
            <p:nvPr/>
          </p:nvSpPr>
          <p:spPr>
            <a:xfrm>
              <a:off x="8055" y="3045301"/>
              <a:ext cx="5752465" cy="0"/>
            </a:xfrm>
            <a:custGeom>
              <a:avLst/>
              <a:gdLst/>
              <a:ahLst/>
              <a:cxnLst/>
              <a:rect l="l" t="t" r="r" b="b"/>
              <a:pathLst>
                <a:path w="5752465">
                  <a:moveTo>
                    <a:pt x="0" y="0"/>
                  </a:moveTo>
                  <a:lnTo>
                    <a:pt x="5751940" y="0"/>
                  </a:lnTo>
                </a:path>
              </a:pathLst>
            </a:custGeom>
            <a:ln w="9525">
              <a:solidFill>
                <a:srgbClr val="003B5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92500" y="3029406"/>
              <a:ext cx="2286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ru-RU" sz="800" dirty="0">
                  <a:solidFill>
                    <a:schemeClr val="bg1">
                      <a:lumMod val="65000"/>
                    </a:schemeClr>
                  </a:solidFill>
                </a:rPr>
                <a:t>г. </a:t>
              </a:r>
              <a:r>
                <a:rPr lang="ru-RU" sz="800" dirty="0" smtClean="0">
                  <a:solidFill>
                    <a:schemeClr val="bg1">
                      <a:lumMod val="65000"/>
                    </a:schemeClr>
                  </a:solidFill>
                </a:rPr>
                <a:t>Тула, 2026 год</a:t>
              </a:r>
              <a:endParaRPr lang="ru-RU" sz="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373000" y="34101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2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Проблема, возникшая 08.04.2026 при завершении операционного дня</a:t>
            </a:r>
            <a:endParaRPr lang="ru-RU" sz="12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2801938" y="-9515475"/>
            <a:ext cx="57658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2801938" y="-9515475"/>
            <a:ext cx="1903412" cy="31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338044" y="536949"/>
            <a:ext cx="1407396" cy="469525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08:02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Зарегистрировано </a:t>
            </a:r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SD18521537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3014444" y="536949"/>
            <a:ext cx="1407396" cy="469525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 аварийный инцидент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Соединительная линия уступом 11"/>
          <p:cNvCxnSpPr>
            <a:stCxn id="42" idx="2"/>
            <a:endCxn id="43" idx="2"/>
          </p:cNvCxnSpPr>
          <p:nvPr/>
        </p:nvCxnSpPr>
        <p:spPr>
          <a:xfrm rot="16200000" flipH="1">
            <a:off x="2879942" y="168274"/>
            <a:ext cx="12700" cy="1676400"/>
          </a:xfrm>
          <a:prstGeom prst="bentConnector3">
            <a:avLst>
              <a:gd name="adj1" fmla="val 95031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Скругленный прямоугольник 43"/>
          <p:cNvSpPr/>
          <p:nvPr/>
        </p:nvSpPr>
        <p:spPr>
          <a:xfrm>
            <a:off x="1340082" y="1231722"/>
            <a:ext cx="1407396" cy="469525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ПУД 03100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4 платежа СБП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3014444" y="1231722"/>
            <a:ext cx="1407396" cy="469525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АСФК 03100 ЕНП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3 платежа  СБП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Соединительная линия уступом 49"/>
          <p:cNvCxnSpPr>
            <a:stCxn id="44" idx="0"/>
            <a:endCxn id="45" idx="0"/>
          </p:cNvCxnSpPr>
          <p:nvPr/>
        </p:nvCxnSpPr>
        <p:spPr>
          <a:xfrm rot="5400000" flipH="1" flipV="1">
            <a:off x="2880961" y="394541"/>
            <a:ext cx="12700" cy="1674362"/>
          </a:xfrm>
          <a:prstGeom prst="bentConnector3">
            <a:avLst>
              <a:gd name="adj1" fmla="val 45838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827988" y="1110855"/>
            <a:ext cx="0" cy="61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Скругленный прямоугольник 52"/>
          <p:cNvSpPr/>
          <p:nvPr/>
        </p:nvSpPr>
        <p:spPr>
          <a:xfrm>
            <a:off x="1350739" y="2029197"/>
            <a:ext cx="1407396" cy="469525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Поступили платежи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СБП в 19-13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014444" y="2029197"/>
            <a:ext cx="1407396" cy="469525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Приступили к распределению доходов без СБП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234133" y="1985121"/>
            <a:ext cx="397703" cy="1467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6600</a:t>
            </a: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887311" y="1991056"/>
            <a:ext cx="397703" cy="1467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8500</a:t>
            </a: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62311" y="1978235"/>
            <a:ext cx="1084716" cy="787188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 представлена корректна, но несвоевременно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Стрелка вниз 56"/>
          <p:cNvSpPr/>
          <p:nvPr/>
        </p:nvSpPr>
        <p:spPr>
          <a:xfrm rot="5400000">
            <a:off x="1142989" y="2236270"/>
            <a:ext cx="199216" cy="155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635500" y="1873385"/>
            <a:ext cx="1148285" cy="1044440"/>
          </a:xfrm>
          <a:prstGeom prst="roundRect">
            <a:avLst/>
          </a:prstGeom>
          <a:solidFill>
            <a:srgbClr val="C5D5E9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  представлена в установленный срок с расхождениями по операциям СБП 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трелка вниз 57"/>
          <p:cNvSpPr/>
          <p:nvPr/>
        </p:nvSpPr>
        <p:spPr>
          <a:xfrm rot="16200000">
            <a:off x="4436843" y="2215267"/>
            <a:ext cx="199214" cy="1556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3" name="Прямоугольник 2"/>
          <p:cNvSpPr/>
          <p:nvPr/>
        </p:nvSpPr>
        <p:spPr>
          <a:xfrm>
            <a:off x="5532392" y="2426151"/>
            <a:ext cx="3048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!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6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11625</TotalTime>
  <Words>259</Words>
  <Application>Microsoft Office PowerPoint</Application>
  <PresentationFormat>Произвольный</PresentationFormat>
  <Paragraphs>54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Губрий Инесса Геннадьевна</cp:lastModifiedBy>
  <cp:revision>351</cp:revision>
  <cp:lastPrinted>2026-07-02T06:14:15Z</cp:lastPrinted>
  <dcterms:created xsi:type="dcterms:W3CDTF">2019-07-31T16:47:50Z</dcterms:created>
  <dcterms:modified xsi:type="dcterms:W3CDTF">2026-07-10T11:17:17Z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